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71" r:id="rId3"/>
    <p:sldId id="258" r:id="rId4"/>
    <p:sldId id="257" r:id="rId5"/>
    <p:sldId id="259" r:id="rId6"/>
    <p:sldId id="281" r:id="rId7"/>
    <p:sldId id="276" r:id="rId8"/>
    <p:sldId id="280" r:id="rId9"/>
    <p:sldId id="272" r:id="rId10"/>
    <p:sldId id="260" r:id="rId11"/>
    <p:sldId id="270" r:id="rId12"/>
    <p:sldId id="264" r:id="rId13"/>
    <p:sldId id="266" r:id="rId14"/>
    <p:sldId id="267" r:id="rId15"/>
    <p:sldId id="265" r:id="rId16"/>
    <p:sldId id="261" r:id="rId17"/>
    <p:sldId id="262" r:id="rId18"/>
    <p:sldId id="263" r:id="rId19"/>
    <p:sldId id="277" r:id="rId20"/>
    <p:sldId id="273" r:id="rId21"/>
    <p:sldId id="279" r:id="rId22"/>
    <p:sldId id="268" r:id="rId23"/>
    <p:sldId id="269" r:id="rId24"/>
    <p:sldId id="274" r:id="rId25"/>
    <p:sldId id="275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5134B"/>
    <a:srgbClr val="FFDC00"/>
    <a:srgbClr val="F011BE"/>
    <a:srgbClr val="001E3F"/>
    <a:srgbClr val="0074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47"/>
    <p:restoredTop sz="77048"/>
  </p:normalViewPr>
  <p:slideViewPr>
    <p:cSldViewPr snapToGrid="0">
      <p:cViewPr>
        <p:scale>
          <a:sx n="66" d="100"/>
          <a:sy n="66" d="100"/>
        </p:scale>
        <p:origin x="117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32.4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24575,'56'8'0,"36"13"0,-33-7 0,4 2 0,11 4 0,3 1 0,2 2 0,-1 0 0,-10-2 0,-3 0 0,-8-1 0,-5 0 0,22 11 0,-31-12 0,-18-10 0,-9-6 0,4 0 0,6 6 0,6 4 0,0 2 0,-3-2 0,-6-2 0,-7 0 0,-6 2 0,-6 2 0,-3 4 0,-1 12 0,-5 17 0,-10 23 0,3-22 0,-1 4 0,-4 7 0,1 2 0,-1 6 0,0 1 0,1-1 0,1-2 0,1-8 0,2-4 0,-6 34 0,5-30 0,7-15 0,2-24 0,-7-5 0,7-14 0,-3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7.93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0.9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5.11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8.5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2.03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2.03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4.76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4.76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57.17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57.1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33.91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4253 1218 24575,'-59'12'0,"-16"9"0,24-4 0,-5 3 0,-13 5 0,-3 2 0,-14 6 0,-1 3 0,0 0 0,-1 0 0,25-10 0,0 1 0,-1-1-210,1-1 0,0 0 0,-1-1 210,-3 0 0,-1-2 0,-1-1 0,-6 0 0,-2-1 0,0-2 0,0-3 0,0-3 0,0-2 0,-2 0 0,0-3 0,1-1 0,4-2 0,0-2 0,1-1 0,2-1 0,0-1 0,1-1 0,2-1 0,1-1 0,1-3 0,-32-5 0,1-5 0,4-5 0,2-6 0,3-6 0,4-5 0,3-3 0,3-5 0,4-3 0,3-5 0,3-4 0,3-3 78,11 3 0,3-2-78,6-1 0,4 0 0,6 2 0,3 1 0,6 4 0,2 1 0,-3-2 0,1-1 0,0 2 0,0 0 237,0-4 0,0-2-237,-1-1 0,2-2 0,3 3 0,1 1 0,5 6 0,1 3 0,-4-29 0,10 29 0,8 23 0,1 16 0,0 8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9:57.3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01.36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05.47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12.58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15.93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47.1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1 832 24575,'52'-17'0,"-1"-1"0,3 1 0,0 0 0,4-4 0,1 0 0,1 0 0,0 0 0,1-1 0,-1-2 0,-2-2 0,0 0 0,-1 0 0,0 0 0,0-2 0,-1 0 0,-2 3 0,-1 0 0,0 2 0,-1-1 0,-3 2 0,-1-1 0,-3 1 0,0 0 0,45-21 0,-2 3 0,-2 6 0,1 5 0,-2 4 0,-7 4 0,-2 0 0,-3 2 0,-3 2 0,4 2 0,10 4 0,11 4 0,-43 5 0,1 1 0,-2 0 0,-1 1 0,43 1 0,-8 5 0,-4 12 0,9 16 0,-42-11 0,1 3 0,5 6 0,1 2 0,4 6 0,1 3 0,3 6 0,-2 4 0,2 6 0,-2 2 0,-1 4 0,-2 1 0,-2 3 0,-2 2 0,-4 0 0,-2 1 0,-2 0 0,-2 0 0,-2-1 0,-2 0 0,-2 0 0,-2 2 0,-2 0 0,-1 2 0,-3 2 0,-2 0 0,-3 0 0,-2-1 0,-2-2 0,-2-2 0,-3-10 0,-1-3 0,4 31 0,-4-26 0,-11-39 0,1-8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1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49.02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1 343 24575,'52'2'0,"-2"5"0,-5 13 0,16 12 0,20 11 0,-35-16 0,1 0 0,5 2 0,1 1 0,-1 3 0,-1 0 0,0 0 0,-1 0 0,-5-4 0,-2 0 0,27 20 0,-14-12 0,-16-7 0,-7-4 0,-10-8 0,-7-5 0,-6-8 0,-3-14 0,2-11 0,6-17 0,8-9 0,10-15 0,7-5 0,5-1 0,-3 6 0,-9 12 0,-5 4 0,-7 3 0,1-4 0,0-9 0,10-12 0,10-8 0,2 5 0,-2 15 0,-11 21 0,-11 18 0,-9 10 0,-6 6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33.53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10.22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10.22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24575,'56'8'0,"36"13"0,-33-7 0,4 2 0,11 4 0,3 1 0,2 2 0,-1 0 0,-10-2 0,-3 0 0,-8-1 0,-5 0 0,22 11 0,-31-12 0,-18-10 0,-9-6 0,4 0 0,6 6 0,6 4 0,0 2 0,-3-2 0,-6-2 0,-7 0 0,-6 2 0,-6 2 0,-3 4 0,-1 12 0,-5 17 0,-10 23 0,3-22 0,-1 4 0,-4 7 0,1 2 0,-1 6 0,0 1 0,1-1 0,1-2 0,1-8 0,2-4 0,-6 34 0,5-30 0,7-15 0,2-24 0,-7-5 0,7-14 0,-3 0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4253 1218 24575,'-59'12'0,"-16"9"0,24-4 0,-5 3 0,-13 5 0,-3 2 0,-14 6 0,-1 3 0,0 0 0,-1 0 0,25-10 0,0 1 0,-1-1-210,1-1 0,0 0 0,-1-1 210,-3 0 0,-1-2 0,-1-1 0,-6 0 0,-2-1 0,0-2 0,0-3 0,0-3 0,0-2 0,-2 0 0,0-3 0,1-1 0,4-2 0,0-2 0,1-1 0,2-1 0,0-1 0,1-1 0,2-1 0,1-1 0,1-3 0,-32-5 0,1-5 0,4-5 0,2-6 0,3-6 0,4-5 0,3-3 0,3-5 0,4-3 0,3-5 0,3-4 0,3-3 78,11 3 0,3-2-78,6-1 0,4 0 0,6 2 0,3 1 0,6 4 0,2 1 0,-3-2 0,1-1 0,0 2 0,0 0 237,0-4 0,0-2-237,-1-1 0,2-2 0,3 3 0,1 1 0,5 6 0,1 3 0,-4-29 0,10 29 0,8 23 0,1 16 0,0 8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1 832 24575,'52'-17'0,"-1"-1"0,3 1 0,0 0 0,4-4 0,1 0 0,1 0 0,0 0 0,1-1 0,-1-2 0,-2-2 0,0 0 0,-1 0 0,0 0 0,0-2 0,-1 0 0,-2 3 0,-1 0 0,0 2 0,-1-1 0,-3 2 0,-1-1 0,-3 1 0,0 0 0,45-21 0,-2 3 0,-2 6 0,1 5 0,-2 4 0,-7 4 0,-2 0 0,-3 2 0,-3 2 0,4 2 0,10 4 0,11 4 0,-43 5 0,1 1 0,-2 0 0,-1 1 0,43 1 0,-8 5 0,-4 12 0,9 16 0,-42-11 0,1 3 0,5 6 0,1 2 0,4 6 0,1 3 0,3 6 0,-2 4 0,2 6 0,-2 2 0,-1 4 0,-2 1 0,-2 3 0,-2 2 0,-4 0 0,-2 1 0,-2 0 0,-2 0 0,-2-1 0,-2 0 0,-2 0 0,-2 2 0,-2 0 0,-1 2 0,-3 2 0,-2 0 0,-3 0 0,-2-1 0,-2-2 0,-2-2 0,-3-10 0,-1-3 0,4 31 0,-4-26 0,-11-39 0,1-8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1 343 24575,'52'2'0,"-2"5"0,-5 13 0,16 12 0,20 11 0,-35-16 0,1 0 0,5 2 0,1 1 0,-1 3 0,-1 0 0,0 0 0,-1 0 0,-5-4 0,-2 0 0,27 20 0,-14-12 0,-16-7 0,-7-4 0,-10-8 0,-7-5 0,-6-8 0,-3-14 0,2-11 0,6-17 0,8-9 0,10-15 0,7-5 0,5-1 0,-3 6 0,-9 12 0,-5 4 0,-7 3 0,1-4 0,0-9 0,10-12 0,10-8 0,2 5 0,-2 15 0,-11 21 0,-11 18 0,-9 10 0,-6 6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36.96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1:29.02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2.31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4.51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6A66F-09D1-9B4E-A9BF-BA0E3D2C1E2E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68E8F-EDFE-B641-9B3D-3E4737F10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01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60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www.popularmechanics.com</a:t>
            </a:r>
            <a:r>
              <a:rPr lang="en-US" dirty="0"/>
              <a:t>/technology/robots/a23708450/amazon-resume-ai-sexism/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03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www.technologyreview.com</a:t>
            </a:r>
            <a:r>
              <a:rPr lang="en-US" dirty="0"/>
              <a:t>/2020/07/17/1005396/predictive-policing-algorithms-racist-dismantled-machine-learning-bias-criminal-justice/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32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Textblob</a:t>
            </a:r>
            <a:r>
              <a:rPr lang="en-US" dirty="0"/>
              <a:t>: Words in customer reviews</a:t>
            </a:r>
          </a:p>
          <a:p>
            <a:r>
              <a:rPr lang="en-US" dirty="0" err="1"/>
              <a:t>Textblob</a:t>
            </a:r>
            <a:r>
              <a:rPr lang="en-US" dirty="0"/>
              <a:t> + </a:t>
            </a:r>
            <a:r>
              <a:rPr lang="en-US" dirty="0" err="1"/>
              <a:t>Baytes</a:t>
            </a:r>
            <a:r>
              <a:rPr lang="en-US" dirty="0"/>
              <a:t>: Words in movie reviews, rated by stars</a:t>
            </a:r>
          </a:p>
          <a:p>
            <a:r>
              <a:rPr lang="en-US" dirty="0"/>
              <a:t>NLTK: List of words, rated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investigate.ai</a:t>
            </a:r>
            <a:r>
              <a:rPr lang="en-US" dirty="0"/>
              <a:t>/investigating-sentiment-analysis/comparing-sentiment-analysis-tools/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98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Optimizing for metrics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70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Optimizing for metrics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84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61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D58C7-461A-0DA9-981B-6E7D26A79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453B41-FCE9-5E54-2444-E2B968D41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8DC74-5BB0-EC5B-747F-97ECBC709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C910B-EB0E-A665-1596-9F5E42477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22BF39-DFA8-F137-6720-CC152DDD6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23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89E7E-CEAF-C29D-C23E-5A8BCC20B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21FA4-D0F4-CA30-7E1C-B504070D7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3B64E-14CF-DD90-5907-309DEEE03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DDCB5B-0CD9-6BA3-2438-5957FDB1C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743AD-9CEF-10AC-B898-1C910B42A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32C43-7493-73B5-50B6-F155A8CA1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79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B33D3-6BBD-2725-0296-5940ADC1B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7A0900-4F34-7707-29AE-0FD149BA4D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5BCCF-C9AB-ED20-6DDD-40EBDB8A3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8954A-1DE8-EBBB-8A5D-569E9AD37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9AA49-3F13-482B-78D6-22C860D8C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93F09-45E0-D8D9-57EE-9B22820A1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6415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C8885-DAA9-7C0C-26E1-459394DF9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C7C7C-02CF-9990-17CF-CF35BDBA0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C76FD-EC6A-AE05-BFB7-D1728FE50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69A8-18DF-E6A9-26C4-C2640C384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41D0E-65F1-6684-F6EF-2E7C9A3EE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84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37350D-F9FE-4C20-E40C-1AFEADE70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CCD292-AA14-C180-C057-7B5E0C8CB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21CC5-2E12-40D1-3E2B-AE465181A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D42B3-5803-BEA8-3B22-CA25DBC22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BB1A-C234-5CCB-C914-6C1569E7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1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F3B33-AFF6-812F-FCB6-CFFDEC00D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sz="7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6D7C3-787B-9E7D-2D3D-1327B6D6F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25271"/>
            <a:ext cx="10515600" cy="3651692"/>
          </a:xfrm>
        </p:spPr>
        <p:txBody>
          <a:bodyPr>
            <a:normAutofit/>
          </a:bodyPr>
          <a:lstStyle>
            <a:lvl1pPr>
              <a:defRPr sz="3500"/>
            </a:lvl1pPr>
            <a:lvl2pPr>
              <a:defRPr sz="3500"/>
            </a:lvl2pPr>
            <a:lvl3pPr>
              <a:defRPr sz="3500"/>
            </a:lvl3pPr>
            <a:lvl4pPr>
              <a:defRPr sz="3500"/>
            </a:lvl4pPr>
            <a:lvl5pPr>
              <a:defRPr sz="35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2E5BA-9E5D-8900-479E-CF0C8857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E9916-EDB2-1C3B-A7B1-776AF47F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85D75-B172-BB91-43FD-44822A0D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5862C98-ACDB-A3B7-2C2C-8A4F7DD0D17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33563"/>
            <a:ext cx="10515600" cy="568766"/>
          </a:xfrm>
        </p:spPr>
        <p:txBody>
          <a:bodyPr/>
          <a:lstStyle>
            <a:lvl1pPr marL="0" indent="0" algn="ctr">
              <a:buNone/>
              <a:defRPr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9227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F3B33-AFF6-812F-FCB6-CFFDEC00D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sz="7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6D7C3-787B-9E7D-2D3D-1327B6D6F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500"/>
            </a:lvl1pPr>
            <a:lvl2pPr>
              <a:defRPr sz="3500"/>
            </a:lvl2pPr>
            <a:lvl3pPr>
              <a:defRPr sz="3500"/>
            </a:lvl3pPr>
            <a:lvl4pPr>
              <a:defRPr sz="3500"/>
            </a:lvl4pPr>
            <a:lvl5pPr>
              <a:defRPr sz="35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2E5BA-9E5D-8900-479E-CF0C8857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E9916-EDB2-1C3B-A7B1-776AF47F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85D75-B172-BB91-43FD-44822A0D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25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FFD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FB1D6-AB68-28B9-5DC1-133597C17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0"/>
            <a:ext cx="10782300" cy="6858000"/>
          </a:xfrm>
        </p:spPr>
        <p:txBody>
          <a:bodyPr anchor="ctr"/>
          <a:lstStyle>
            <a:lvl1pPr algn="ctr">
              <a:defRPr sz="9000" b="0" i="1">
                <a:solidFill>
                  <a:schemeClr val="tx1"/>
                </a:solidFill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2AEDC-BF25-8CA9-72F1-6B4A00592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30EBD-75EA-A572-DDED-A567D5DD2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F2C10-AB91-C8FA-9FF2-84A8112D9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50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2DADC-61CC-BDBF-A564-29F8D7069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DBB9B-6750-5E60-8ED9-596024D66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628759-EE5E-A2DC-D110-6E89D656D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F6B54-4B33-AC8B-AC56-9A5D379D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F4037-296A-ACE1-6B7E-73EF60645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C7A10E-F738-381A-B0BC-9B4389298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73BC1-1E12-AE48-8004-A14C8ACB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C5B79-833A-3E89-FBB4-A1E3DFCE7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Autofit/>
          </a:bodyPr>
          <a:lstStyle>
            <a:lvl1pPr marL="0" indent="0">
              <a:buNone/>
              <a:defRPr sz="3700"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9D041C-C851-5C12-2F28-4A90DC509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3400"/>
            </a:lvl2pPr>
            <a:lvl3pPr>
              <a:defRPr sz="3400"/>
            </a:lvl3pPr>
            <a:lvl4pPr>
              <a:defRPr sz="3400"/>
            </a:lvl4pPr>
            <a:lvl5pPr>
              <a:defRPr sz="3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45E549-6641-14E4-F156-83F5080AEF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Autofit/>
          </a:bodyPr>
          <a:lstStyle>
            <a:lvl1pPr marL="0" indent="0">
              <a:buNone/>
              <a:defRPr sz="3700"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C4B460-8CF7-D6E2-785E-21466D2B98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3400"/>
            </a:lvl2pPr>
            <a:lvl3pPr>
              <a:defRPr sz="3400"/>
            </a:lvl3pPr>
            <a:lvl4pPr>
              <a:defRPr sz="3400"/>
            </a:lvl4pPr>
            <a:lvl5pPr>
              <a:defRPr sz="3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829517-07EE-1AE2-E2B1-0CE9A5ED9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55830B-0A77-91AF-B165-F54BA37CE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ABBEAC-0F73-4C86-B4FA-4DF839AD1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3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F34F2-AEA5-C9BB-658D-88581EF98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sz="8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F009E-8EFE-502A-A227-975D913D3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4A08C-7CA9-C937-F774-5CD434E7A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4DC6C-30A2-5CFD-378A-A5183F6F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7D8263D-651B-7A8D-D68A-9A1DC5DC943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795463"/>
            <a:ext cx="6296025" cy="64293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827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F34F2-AEA5-C9BB-658D-88581EF98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7079"/>
            <a:ext cx="12192000" cy="1325563"/>
          </a:xfrm>
        </p:spPr>
        <p:txBody>
          <a:bodyPr/>
          <a:lstStyle>
            <a:lvl1pPr algn="ctr">
              <a:defRPr sz="75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F009E-8EFE-502A-A227-975D913D3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4A08C-7CA9-C937-F774-5CD434E7A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4DC6C-30A2-5CFD-378A-A5183F6F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04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A67836-31F7-8B74-D1B2-911AB83E7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352E6-96D2-4588-A34A-B6F732108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06C7AA-D011-E6CE-59DC-6F0CCB7F0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0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13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B6575E-7238-4274-6599-820DAD998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D7561-43F3-CF8B-53E8-CA9D59003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5F176-FBEF-43C2-D263-296CF7F2BE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6B05A-B17F-CE7F-73AE-AFB92B6555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B1AE9-F111-EC91-9D60-AC9AE3C67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4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0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fontAlgn="b" latinLnBrk="0" hangingPunct="1">
        <a:lnSpc>
          <a:spcPct val="90000"/>
        </a:lnSpc>
        <a:spcBef>
          <a:spcPct val="0"/>
        </a:spcBef>
        <a:buNone/>
        <a:defRPr sz="9000" b="0" i="0" kern="1200" cap="all" baseline="0">
          <a:solidFill>
            <a:schemeClr val="bg1"/>
          </a:solidFill>
          <a:latin typeface="Futura Condensed Medium" panose="020B0602020204020303" pitchFamily="34" charset="-79"/>
          <a:ea typeface="+mj-ea"/>
          <a:cs typeface="Futura Condensed Medium" panose="020B0602020204020303" pitchFamily="34" charset="-79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000" b="0" i="0" kern="1200">
          <a:solidFill>
            <a:schemeClr val="bg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djc-2022-ml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57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56.xml"/><Relationship Id="rId5" Type="http://schemas.openxmlformats.org/officeDocument/2006/relationships/image" Target="../media/image2.png"/><Relationship Id="rId4" Type="http://schemas.openxmlformats.org/officeDocument/2006/relationships/customXml" Target="../ink/ink55.xml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djc-2022-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soma/djc-indonesia-2022-machine-learning#finding-outliers-with-linear-regression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soma/djc-indonesia-2022-machine-learning#finding-bias-with-logistic-regress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soma/djc-indonesia-2022-machine-learning#letting-a-machine-do-the-work-with-classification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5" Type="http://schemas.openxmlformats.org/officeDocument/2006/relationships/image" Target="../media/image2.png"/><Relationship Id="rId4" Type="http://schemas.openxmlformats.org/officeDocument/2006/relationships/customXml" Target="../ink/ink2.xml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customXml" Target="../ink/ink12.xml"/><Relationship Id="rId18" Type="http://schemas.openxmlformats.org/officeDocument/2006/relationships/customXml" Target="../ink/ink16.xml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customXml" Target="../ink/ink11.xml"/><Relationship Id="rId17" Type="http://schemas.openxmlformats.org/officeDocument/2006/relationships/customXml" Target="../ink/ink15.xml"/><Relationship Id="rId2" Type="http://schemas.openxmlformats.org/officeDocument/2006/relationships/customXml" Target="../ink/ink5.xml"/><Relationship Id="rId16" Type="http://schemas.openxmlformats.org/officeDocument/2006/relationships/customXml" Target="../ink/ink14.xml"/><Relationship Id="rId1" Type="http://schemas.openxmlformats.org/officeDocument/2006/relationships/slideLayout" Target="../slideLayouts/slideLayout9.xml"/><Relationship Id="rId6" Type="http://schemas.openxmlformats.org/officeDocument/2006/relationships/customXml" Target="../ink/ink7.xml"/><Relationship Id="rId11" Type="http://schemas.openxmlformats.org/officeDocument/2006/relationships/customXml" Target="../ink/ink10.xml"/><Relationship Id="rId5" Type="http://schemas.openxmlformats.org/officeDocument/2006/relationships/image" Target="../media/image7.png"/><Relationship Id="rId15" Type="http://schemas.openxmlformats.org/officeDocument/2006/relationships/image" Target="../media/image10.png"/><Relationship Id="rId10" Type="http://schemas.openxmlformats.org/officeDocument/2006/relationships/customXml" Target="../ink/ink9.xml"/><Relationship Id="rId19" Type="http://schemas.openxmlformats.org/officeDocument/2006/relationships/customXml" Target="../ink/ink17.xml"/><Relationship Id="rId4" Type="http://schemas.openxmlformats.org/officeDocument/2006/relationships/customXml" Target="../ink/ink6.xml"/><Relationship Id="rId9" Type="http://schemas.openxmlformats.org/officeDocument/2006/relationships/customXml" Target="../ink/ink8.xml"/><Relationship Id="rId14" Type="http://schemas.openxmlformats.org/officeDocument/2006/relationships/customXml" Target="../ink/ink13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5.xml"/><Relationship Id="rId18" Type="http://schemas.openxmlformats.org/officeDocument/2006/relationships/customXml" Target="../ink/ink30.xml"/><Relationship Id="rId26" Type="http://schemas.openxmlformats.org/officeDocument/2006/relationships/customXml" Target="../ink/ink38.xml"/><Relationship Id="rId39" Type="http://schemas.openxmlformats.org/officeDocument/2006/relationships/customXml" Target="../ink/ink51.xml"/><Relationship Id="rId21" Type="http://schemas.openxmlformats.org/officeDocument/2006/relationships/customXml" Target="../ink/ink33.xml"/><Relationship Id="rId34" Type="http://schemas.openxmlformats.org/officeDocument/2006/relationships/customXml" Target="../ink/ink46.xml"/><Relationship Id="rId7" Type="http://schemas.openxmlformats.org/officeDocument/2006/relationships/image" Target="../media/image10.png"/><Relationship Id="rId2" Type="http://schemas.openxmlformats.org/officeDocument/2006/relationships/customXml" Target="../ink/ink18.xml"/><Relationship Id="rId16" Type="http://schemas.openxmlformats.org/officeDocument/2006/relationships/customXml" Target="../ink/ink28.xml"/><Relationship Id="rId20" Type="http://schemas.openxmlformats.org/officeDocument/2006/relationships/customXml" Target="../ink/ink32.xml"/><Relationship Id="rId29" Type="http://schemas.openxmlformats.org/officeDocument/2006/relationships/customXml" Target="../ink/ink41.xml"/><Relationship Id="rId41" Type="http://schemas.openxmlformats.org/officeDocument/2006/relationships/customXml" Target="../ink/ink5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11" Type="http://schemas.openxmlformats.org/officeDocument/2006/relationships/customXml" Target="../ink/ink23.xml"/><Relationship Id="rId24" Type="http://schemas.openxmlformats.org/officeDocument/2006/relationships/customXml" Target="../ink/ink36.xml"/><Relationship Id="rId32" Type="http://schemas.openxmlformats.org/officeDocument/2006/relationships/customXml" Target="../ink/ink44.xml"/><Relationship Id="rId37" Type="http://schemas.openxmlformats.org/officeDocument/2006/relationships/customXml" Target="../ink/ink49.xml"/><Relationship Id="rId40" Type="http://schemas.openxmlformats.org/officeDocument/2006/relationships/customXml" Target="../ink/ink52.xml"/><Relationship Id="rId5" Type="http://schemas.openxmlformats.org/officeDocument/2006/relationships/customXml" Target="../ink/ink19.xml"/><Relationship Id="rId15" Type="http://schemas.openxmlformats.org/officeDocument/2006/relationships/customXml" Target="../ink/ink27.xml"/><Relationship Id="rId23" Type="http://schemas.openxmlformats.org/officeDocument/2006/relationships/customXml" Target="../ink/ink35.xml"/><Relationship Id="rId28" Type="http://schemas.openxmlformats.org/officeDocument/2006/relationships/customXml" Target="../ink/ink40.xml"/><Relationship Id="rId36" Type="http://schemas.openxmlformats.org/officeDocument/2006/relationships/customXml" Target="../ink/ink48.xml"/><Relationship Id="rId10" Type="http://schemas.openxmlformats.org/officeDocument/2006/relationships/customXml" Target="../ink/ink22.xml"/><Relationship Id="rId19" Type="http://schemas.openxmlformats.org/officeDocument/2006/relationships/customXml" Target="../ink/ink31.xml"/><Relationship Id="rId31" Type="http://schemas.openxmlformats.org/officeDocument/2006/relationships/customXml" Target="../ink/ink43.xml"/><Relationship Id="rId4" Type="http://schemas.openxmlformats.org/officeDocument/2006/relationships/image" Target="../media/image9.png"/><Relationship Id="rId9" Type="http://schemas.openxmlformats.org/officeDocument/2006/relationships/customXml" Target="../ink/ink21.xml"/><Relationship Id="rId14" Type="http://schemas.openxmlformats.org/officeDocument/2006/relationships/customXml" Target="../ink/ink26.xml"/><Relationship Id="rId22" Type="http://schemas.openxmlformats.org/officeDocument/2006/relationships/customXml" Target="../ink/ink34.xml"/><Relationship Id="rId27" Type="http://schemas.openxmlformats.org/officeDocument/2006/relationships/customXml" Target="../ink/ink39.xml"/><Relationship Id="rId30" Type="http://schemas.openxmlformats.org/officeDocument/2006/relationships/customXml" Target="../ink/ink42.xml"/><Relationship Id="rId35" Type="http://schemas.openxmlformats.org/officeDocument/2006/relationships/customXml" Target="../ink/ink47.xml"/><Relationship Id="rId8" Type="http://schemas.openxmlformats.org/officeDocument/2006/relationships/customXml" Target="../ink/ink20.xml"/><Relationship Id="rId3" Type="http://schemas.openxmlformats.org/officeDocument/2006/relationships/image" Target="../media/image8.png"/><Relationship Id="rId12" Type="http://schemas.openxmlformats.org/officeDocument/2006/relationships/customXml" Target="../ink/ink24.xml"/><Relationship Id="rId17" Type="http://schemas.openxmlformats.org/officeDocument/2006/relationships/customXml" Target="../ink/ink29.xml"/><Relationship Id="rId25" Type="http://schemas.openxmlformats.org/officeDocument/2006/relationships/customXml" Target="../ink/ink37.xml"/><Relationship Id="rId33" Type="http://schemas.openxmlformats.org/officeDocument/2006/relationships/customXml" Target="../ink/ink45.xml"/><Relationship Id="rId38" Type="http://schemas.openxmlformats.org/officeDocument/2006/relationships/customXml" Target="../ink/ink5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C39F-8BC5-2640-8A0D-281E9A63AC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highlight>
                  <a:srgbClr val="FFFF00"/>
                </a:highlight>
              </a:rPr>
              <a:t>Machine Learning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/>
              <a:t>for Newsrooms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1E149E-0D31-2BC0-5363-B0C951C6E5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Jonathan Soma</a:t>
            </a:r>
          </a:p>
          <a:p>
            <a:r>
              <a:rPr lang="en-US" dirty="0"/>
              <a:t>Columbia University</a:t>
            </a:r>
          </a:p>
          <a:p>
            <a:r>
              <a:rPr lang="en-US" dirty="0"/>
              <a:t>js4571@columbia.edu</a:t>
            </a:r>
          </a:p>
          <a:p>
            <a:r>
              <a:rPr lang="en-US" dirty="0"/>
              <a:t>@</a:t>
            </a:r>
            <a:r>
              <a:rPr lang="en-US" dirty="0" err="1"/>
              <a:t>dangerscarf</a:t>
            </a:r>
            <a:endParaRPr lang="en-US" dirty="0"/>
          </a:p>
        </p:txBody>
      </p:sp>
      <p:sp>
        <p:nvSpPr>
          <p:cNvPr id="4" name="TextBox 3">
            <a:hlinkClick r:id="rId2"/>
            <a:extLst>
              <a:ext uri="{FF2B5EF4-FFF2-40B4-BE49-F238E27FC236}">
                <a16:creationId xmlns:a16="http://schemas.microsoft.com/office/drawing/2014/main" id="{2F30E0FE-415E-9B29-D7CF-CDFD95422989}"/>
              </a:ext>
            </a:extLst>
          </p:cNvPr>
          <p:cNvSpPr txBox="1"/>
          <p:nvPr/>
        </p:nvSpPr>
        <p:spPr>
          <a:xfrm>
            <a:off x="3062862" y="5564221"/>
            <a:ext cx="60662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https://</a:t>
            </a:r>
            <a:r>
              <a:rPr lang="en-US" sz="4000" i="1" dirty="0" err="1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bit.ly</a:t>
            </a:r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/djc-2022-ml</a:t>
            </a:r>
          </a:p>
        </p:txBody>
      </p:sp>
    </p:spTree>
    <p:extLst>
      <p:ext uri="{BB962C8B-B14F-4D97-AF65-F5344CB8AC3E}">
        <p14:creationId xmlns:p14="http://schemas.microsoft.com/office/powerpoint/2010/main" val="3027536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C189555-182A-9C92-9AA7-BD45077D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“model”?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EA22D9-FB23-3716-4E60-9AA3CFE9EEA0}"/>
              </a:ext>
            </a:extLst>
          </p:cNvPr>
          <p:cNvSpPr/>
          <p:nvPr/>
        </p:nvSpPr>
        <p:spPr>
          <a:xfrm rot="20781425">
            <a:off x="3581400" y="2484120"/>
            <a:ext cx="4754880" cy="2712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55D810-0292-DF34-2C55-7F750D889D95}"/>
              </a:ext>
            </a:extLst>
          </p:cNvPr>
          <p:cNvSpPr txBox="1"/>
          <p:nvPr/>
        </p:nvSpPr>
        <p:spPr>
          <a:xfrm>
            <a:off x="585553" y="2676273"/>
            <a:ext cx="17043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INPUT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30986-3287-56D1-1DAC-2CDC62625477}"/>
              </a:ext>
            </a:extLst>
          </p:cNvPr>
          <p:cNvSpPr txBox="1"/>
          <p:nvPr/>
        </p:nvSpPr>
        <p:spPr>
          <a:xfrm>
            <a:off x="9348720" y="3859887"/>
            <a:ext cx="217880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OUTPUT</a:t>
            </a:r>
            <a:endParaRPr lang="en-US" sz="5000" b="1" dirty="0">
              <a:highlight>
                <a:srgbClr val="FFFF00"/>
              </a:highlight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6E1019-7968-6E1A-34EC-24DE613D78B7}"/>
              </a:ext>
            </a:extLst>
          </p:cNvPr>
          <p:cNvSpPr txBox="1"/>
          <p:nvPr/>
        </p:nvSpPr>
        <p:spPr>
          <a:xfrm rot="20781425">
            <a:off x="3894327" y="2890391"/>
            <a:ext cx="402411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MAGIC BOX OF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MACHINE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LEARNING!</a:t>
            </a:r>
            <a:endParaRPr lang="en-US" sz="4000" i="1" dirty="0">
              <a:solidFill>
                <a:schemeClr val="bg1"/>
              </a:solidFill>
              <a:latin typeface="Futura Medium" panose="020B0602020204020303" pitchFamily="34" charset="-79"/>
              <a:ea typeface="HELVETICA NEUE CONDENSED BLACK" panose="02000503000000020004" pitchFamily="2" charset="0"/>
              <a:cs typeface="Futura Medium" panose="020B0602020204020303" pitchFamily="34" charset="-79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4829727-3EAB-680C-07BD-D043B7B4C420}"/>
              </a:ext>
            </a:extLst>
          </p:cNvPr>
          <p:cNvGrpSpPr/>
          <p:nvPr/>
        </p:nvGrpSpPr>
        <p:grpSpPr>
          <a:xfrm>
            <a:off x="1677600" y="3865320"/>
            <a:ext cx="1587600" cy="793440"/>
            <a:chOff x="1677600" y="3865320"/>
            <a:chExt cx="1587600" cy="793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3BE7D87A-0689-38E7-8BDE-F4808EEE326E}"/>
                    </a:ext>
                  </a:extLst>
                </p14:cNvPr>
                <p14:cNvContentPartPr/>
                <p14:nvPr/>
              </p14:nvContentPartPr>
              <p14:xfrm>
                <a:off x="2843280" y="4157640"/>
                <a:ext cx="421920" cy="50112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3BE7D87A-0689-38E7-8BDE-F4808EEE326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0280" y="4094640"/>
                  <a:ext cx="547560" cy="62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8F5B4118-0996-4901-E2C1-DEA4701EFBBF}"/>
                    </a:ext>
                  </a:extLst>
                </p14:cNvPr>
                <p14:cNvContentPartPr/>
                <p14:nvPr/>
              </p14:nvContentPartPr>
              <p14:xfrm>
                <a:off x="1677600" y="3865320"/>
                <a:ext cx="1531440" cy="65772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8F5B4118-0996-4901-E2C1-DEA4701EFBB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4960" y="3802680"/>
                  <a:ext cx="1657080" cy="7833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515C0A1-9FDD-8010-07D8-68133F736FE4}"/>
              </a:ext>
            </a:extLst>
          </p:cNvPr>
          <p:cNvGrpSpPr/>
          <p:nvPr/>
        </p:nvGrpSpPr>
        <p:grpSpPr>
          <a:xfrm>
            <a:off x="8688600" y="2703600"/>
            <a:ext cx="1810440" cy="861120"/>
            <a:chOff x="8688600" y="2703600"/>
            <a:chExt cx="1810440" cy="861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AFFB14DC-4B20-9622-D94B-B2FDFD98D9DB}"/>
                    </a:ext>
                  </a:extLst>
                </p14:cNvPr>
                <p14:cNvContentPartPr/>
                <p14:nvPr/>
              </p14:nvContentPartPr>
              <p14:xfrm>
                <a:off x="8688600" y="2703600"/>
                <a:ext cx="1542600" cy="80712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AFFB14DC-4B20-9622-D94B-B2FDFD98D9D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625960" y="2640960"/>
                  <a:ext cx="1668240" cy="93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25B7E2ED-4CF7-9B21-973C-DDE0B4FB947D}"/>
                    </a:ext>
                  </a:extLst>
                </p14:cNvPr>
                <p14:cNvContentPartPr/>
                <p14:nvPr/>
              </p14:nvContentPartPr>
              <p14:xfrm>
                <a:off x="9924480" y="3230640"/>
                <a:ext cx="574560" cy="33408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25B7E2ED-4CF7-9B21-973C-DDE0B4FB947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861840" y="3168000"/>
                  <a:ext cx="700200" cy="4597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128225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BF458E-E39D-E961-DC4C-B4BD1CB4F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not the tool, it’s </a:t>
            </a:r>
            <a:r>
              <a:rPr lang="en-US" u="sng" dirty="0"/>
              <a:t>how you use 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5743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DALL-E, </a:t>
            </a:r>
            <a:r>
              <a:rPr lang="en-US" dirty="0" err="1"/>
              <a:t>midjourney</a:t>
            </a:r>
            <a:endParaRPr lang="en-US"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DF5B1CD7-BCC3-AB64-D61F-8906010A8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22482">
            <a:off x="122060" y="1540461"/>
            <a:ext cx="4377459" cy="484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8F018DD-BA35-1FF9-B925-880FF1B11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59434">
            <a:off x="4840734" y="2221388"/>
            <a:ext cx="7180889" cy="479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649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r>
              <a:rPr lang="en-US" dirty="0"/>
              <a:t>, </a:t>
            </a:r>
            <a:r>
              <a:rPr lang="en-US" dirty="0" err="1"/>
              <a:t>tensorflow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D58EA-A5CF-1D67-1AEB-8C5551A8D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830" y="1249680"/>
            <a:ext cx="10138340" cy="580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314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Refinery, VERTEX AI,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D5CB3-EF3F-A22F-0FA4-4BE4AE7D1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67" y="1295082"/>
            <a:ext cx="10059065" cy="576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164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BFF41-760F-9BF8-6677-A59EDFEFB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Caution:</a:t>
            </a:r>
            <a:r>
              <a:rPr lang="en-US" dirty="0"/>
              <a:t> The machine only reproduces what it’s seen.</a:t>
            </a:r>
          </a:p>
        </p:txBody>
      </p:sp>
    </p:spTree>
    <p:extLst>
      <p:ext uri="{BB962C8B-B14F-4D97-AF65-F5344CB8AC3E}">
        <p14:creationId xmlns:p14="http://schemas.microsoft.com/office/powerpoint/2010/main" val="884438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 screener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7E9D48-1945-B66E-86A8-EE5696FFC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26" y="1532642"/>
            <a:ext cx="9298347" cy="532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15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“Bias laundering”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A279BA-55F2-13C3-6567-BCF66B116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816" y="1249680"/>
            <a:ext cx="9114368" cy="588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135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Is your data complete?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6247EB-8091-637F-FBA5-FEBB363CA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185" y="1273562"/>
            <a:ext cx="8817630" cy="569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128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Where’s your data from?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ED54CF-C79F-A92F-41EC-EA9B28F1E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79" y="1847850"/>
            <a:ext cx="11134641" cy="415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018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84FC99-76B6-4F65-446B-6EEB030AB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what and why?</a:t>
            </a:r>
          </a:p>
        </p:txBody>
      </p:sp>
      <p:sp>
        <p:nvSpPr>
          <p:cNvPr id="2" name="TextBox 1">
            <a:hlinkClick r:id="rId3"/>
            <a:extLst>
              <a:ext uri="{FF2B5EF4-FFF2-40B4-BE49-F238E27FC236}">
                <a16:creationId xmlns:a16="http://schemas.microsoft.com/office/drawing/2014/main" id="{F2C99A5C-35B0-7A05-9F46-535CE64784C4}"/>
              </a:ext>
            </a:extLst>
          </p:cNvPr>
          <p:cNvSpPr txBox="1"/>
          <p:nvPr/>
        </p:nvSpPr>
        <p:spPr>
          <a:xfrm>
            <a:off x="3062862" y="5564221"/>
            <a:ext cx="60662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https://</a:t>
            </a:r>
            <a:r>
              <a:rPr lang="en-US" sz="4000" i="1" dirty="0" err="1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bit.ly</a:t>
            </a:r>
            <a:r>
              <a:rPr lang="en-US" sz="4000" i="1" dirty="0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/djc-2022-ml</a:t>
            </a:r>
          </a:p>
        </p:txBody>
      </p:sp>
    </p:spTree>
    <p:extLst>
      <p:ext uri="{BB962C8B-B14F-4D97-AF65-F5344CB8AC3E}">
        <p14:creationId xmlns:p14="http://schemas.microsoft.com/office/powerpoint/2010/main" val="12472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E942-AE08-19BE-A762-85986328A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“Testing” your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4E0345-FDED-0171-E389-303DC06FB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403" y="1386840"/>
            <a:ext cx="9739193" cy="55778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BBF8E3-54F3-675B-015B-7FA665A7A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420" y="2513075"/>
            <a:ext cx="10493157" cy="266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74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651034A-0619-7ACD-E324-5646B780E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67" y="1133603"/>
            <a:ext cx="10641265" cy="6094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9AE942-AE08-19BE-A762-85986328A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“Testing” your model</a:t>
            </a:r>
          </a:p>
        </p:txBody>
      </p:sp>
    </p:spTree>
    <p:extLst>
      <p:ext uri="{BB962C8B-B14F-4D97-AF65-F5344CB8AC3E}">
        <p14:creationId xmlns:p14="http://schemas.microsoft.com/office/powerpoint/2010/main" val="5114903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37AE4D-433F-4E4B-C75C-AB899081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produce </a:t>
            </a:r>
            <a:r>
              <a:rPr lang="en-US"/>
              <a:t>some stories!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942DD5-903D-7278-E642-959811D48EBB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058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783F4-65FC-20FA-9AC6-BE4B1D4FC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unusual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896D4-E58F-75AD-1247-73F9B306A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Collect your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Make predictions: </a:t>
            </a:r>
            <a:r>
              <a:rPr lang="en-US" u="sng" dirty="0"/>
              <a:t>what outcomes don’t match?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9F98F2-C0AC-2092-599E-48DC9B4830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Does reality match what you’d expect?</a:t>
            </a: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id="{BD8D88F1-5EE4-F436-7187-3E8B7C37BC04}"/>
              </a:ext>
            </a:extLst>
          </p:cNvPr>
          <p:cNvSpPr txBox="1"/>
          <p:nvPr/>
        </p:nvSpPr>
        <p:spPr>
          <a:xfrm rot="153126">
            <a:off x="1725173" y="5764312"/>
            <a:ext cx="81647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Click for 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0507611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E15C8-A272-597F-251C-C20E34E9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BBF68-D5AC-48E2-0D89-7F64F3A04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400" dirty="0"/>
              <a:t>Find a situation where the outcome might be biased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/>
              <a:t>Decide what might affect the outcome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/>
              <a:t>Collect your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/>
              <a:t>What inputs are most important to the outcome?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CEEFF-F005-CE1A-3BC5-174AC0563D8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</a:t>
            </a:r>
            <a:r>
              <a:rPr lang="en-US" i="1" dirty="0"/>
              <a:t>really</a:t>
            </a:r>
            <a:r>
              <a:rPr lang="en-US" dirty="0"/>
              <a:t> affects an outcome?</a:t>
            </a:r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639F8EC4-8DEB-0BE0-9D55-E0A000493257}"/>
              </a:ext>
            </a:extLst>
          </p:cNvPr>
          <p:cNvSpPr txBox="1"/>
          <p:nvPr/>
        </p:nvSpPr>
        <p:spPr>
          <a:xfrm rot="21439761">
            <a:off x="1725173" y="5764312"/>
            <a:ext cx="81647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Click for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21319934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22AFF-1074-44E7-423C-1E5A5776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Automating workflows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BF35E-1C18-1519-F918-3D27F5625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Collect the data you’d like to organize or sort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Label </a:t>
            </a:r>
            <a:r>
              <a:rPr lang="en-US" u="sng" dirty="0"/>
              <a:t>some</a:t>
            </a:r>
            <a:r>
              <a:rPr lang="en-US" dirty="0"/>
              <a:t> of the items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Predict labels for the </a:t>
            </a:r>
            <a:r>
              <a:rPr lang="en-US" u="sng" dirty="0"/>
              <a:t>unlabeled</a:t>
            </a:r>
            <a:r>
              <a:rPr lang="en-US" dirty="0"/>
              <a:t>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511FF3-5002-F670-90A8-FBCB57E284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Tell the computer: “do what I just did, but faster”</a:t>
            </a:r>
          </a:p>
        </p:txBody>
      </p:sp>
      <p:sp>
        <p:nvSpPr>
          <p:cNvPr id="5" name="TextBox 4">
            <a:hlinkClick r:id="rId2"/>
            <a:extLst>
              <a:ext uri="{FF2B5EF4-FFF2-40B4-BE49-F238E27FC236}">
                <a16:creationId xmlns:a16="http://schemas.microsoft.com/office/drawing/2014/main" id="{9FE6F785-EEEC-F467-E533-E86F7383FAB4}"/>
              </a:ext>
            </a:extLst>
          </p:cNvPr>
          <p:cNvSpPr txBox="1"/>
          <p:nvPr/>
        </p:nvSpPr>
        <p:spPr>
          <a:xfrm rot="153126">
            <a:off x="1725173" y="5764312"/>
            <a:ext cx="81647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Click for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2767159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C39F-8BC5-2640-8A0D-281E9A63AC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highlight>
                  <a:srgbClr val="FFFF00"/>
                </a:highlight>
              </a:rPr>
              <a:t>Machine Learning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/>
              <a:t>for Newsrooms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1E149E-0D31-2BC0-5363-B0C951C6E5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Jonathan Soma</a:t>
            </a:r>
          </a:p>
          <a:p>
            <a:r>
              <a:rPr lang="en-US" dirty="0"/>
              <a:t>Columbia University</a:t>
            </a:r>
          </a:p>
          <a:p>
            <a:r>
              <a:rPr lang="en-US" dirty="0"/>
              <a:t>js4571@columbia.edu</a:t>
            </a:r>
          </a:p>
          <a:p>
            <a:r>
              <a:rPr lang="en-US" dirty="0"/>
              <a:t>@</a:t>
            </a:r>
            <a:r>
              <a:rPr lang="en-US" dirty="0" err="1"/>
              <a:t>dangerscarf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0E0FE-415E-9B29-D7CF-CDFD95422989}"/>
              </a:ext>
            </a:extLst>
          </p:cNvPr>
          <p:cNvSpPr txBox="1"/>
          <p:nvPr/>
        </p:nvSpPr>
        <p:spPr>
          <a:xfrm>
            <a:off x="3062862" y="5564221"/>
            <a:ext cx="60662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https://</a:t>
            </a:r>
            <a:r>
              <a:rPr lang="en-US" sz="4000" i="1" dirty="0" err="1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bit.ly</a:t>
            </a:r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/djc-2022-ml</a:t>
            </a:r>
          </a:p>
        </p:txBody>
      </p:sp>
    </p:spTree>
    <p:extLst>
      <p:ext uri="{BB962C8B-B14F-4D97-AF65-F5344CB8AC3E}">
        <p14:creationId xmlns:p14="http://schemas.microsoft.com/office/powerpoint/2010/main" val="3682780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D1585-D8E8-2808-D7A5-BA6AC9D6C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M.L.?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2C26D-DFDF-B4BD-22B3-027D1ED74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  <a:p>
            <a:r>
              <a:rPr lang="en-US" dirty="0"/>
              <a:t>Artificial intelligence</a:t>
            </a:r>
          </a:p>
          <a:p>
            <a:r>
              <a:rPr lang="en-US" dirty="0"/>
              <a:t>Fancy statistics</a:t>
            </a:r>
          </a:p>
          <a:p>
            <a:r>
              <a:rPr lang="en-US" dirty="0"/>
              <a:t>Not-so-fancy statistics</a:t>
            </a:r>
          </a:p>
          <a:p>
            <a:r>
              <a:rPr lang="en-US" i="1" dirty="0"/>
              <a:t>Almost everything!</a:t>
            </a:r>
          </a:p>
        </p:txBody>
      </p:sp>
    </p:spTree>
    <p:extLst>
      <p:ext uri="{BB962C8B-B14F-4D97-AF65-F5344CB8AC3E}">
        <p14:creationId xmlns:p14="http://schemas.microsoft.com/office/powerpoint/2010/main" val="161328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BAA4D-02CA-3B27-4E7D-6043F725C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use cases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456560-12E7-9D6E-ED32-A5F8DB1B58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ML for Business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A6546-152E-B5CC-F212-0E9EB23916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Conversion rates</a:t>
            </a:r>
          </a:p>
          <a:p>
            <a:r>
              <a:rPr lang="en-US" dirty="0"/>
              <a:t>Article summaries</a:t>
            </a:r>
          </a:p>
          <a:p>
            <a:r>
              <a:rPr lang="en-US" dirty="0"/>
              <a:t>Content creation/article generation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7C9603-1A05-4EAA-871A-7CDA941DF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ML for Investigations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B710B-4EDC-48D6-F9A4-8B2842F9621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Uncovering unusual data points</a:t>
            </a:r>
          </a:p>
          <a:p>
            <a:r>
              <a:rPr lang="en-US" dirty="0"/>
              <a:t>Finding bias</a:t>
            </a:r>
          </a:p>
          <a:p>
            <a:r>
              <a:rPr lang="en-US" dirty="0"/>
              <a:t>Doing large amounts of work, relatively quickly and easier</a:t>
            </a:r>
          </a:p>
        </p:txBody>
      </p:sp>
    </p:spTree>
    <p:extLst>
      <p:ext uri="{BB962C8B-B14F-4D97-AF65-F5344CB8AC3E}">
        <p14:creationId xmlns:p14="http://schemas.microsoft.com/office/powerpoint/2010/main" val="24840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AE10985-6EEE-BB04-DEA0-5B75477ED3BC}"/>
              </a:ext>
            </a:extLst>
          </p:cNvPr>
          <p:cNvSpPr/>
          <p:nvPr/>
        </p:nvSpPr>
        <p:spPr>
          <a:xfrm rot="20781425">
            <a:off x="3581400" y="2484120"/>
            <a:ext cx="4754880" cy="2712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C189555-182A-9C92-9AA7-BD45077D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M.L. works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227652-021B-9428-189C-1B228D38A9C7}"/>
              </a:ext>
            </a:extLst>
          </p:cNvPr>
          <p:cNvSpPr txBox="1"/>
          <p:nvPr/>
        </p:nvSpPr>
        <p:spPr>
          <a:xfrm>
            <a:off x="585553" y="2676273"/>
            <a:ext cx="17043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INPUT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0F6909-D809-08BB-6D2C-C6AD805CEE7F}"/>
              </a:ext>
            </a:extLst>
          </p:cNvPr>
          <p:cNvSpPr txBox="1"/>
          <p:nvPr/>
        </p:nvSpPr>
        <p:spPr>
          <a:xfrm>
            <a:off x="9348720" y="3859887"/>
            <a:ext cx="217880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OUTPUT</a:t>
            </a:r>
            <a:endParaRPr lang="en-US" sz="5000" b="1" dirty="0">
              <a:highlight>
                <a:srgbClr val="FFFF00"/>
              </a:highlight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560F4-0F1B-2B62-A7CC-6B07089602BD}"/>
              </a:ext>
            </a:extLst>
          </p:cNvPr>
          <p:cNvSpPr txBox="1"/>
          <p:nvPr/>
        </p:nvSpPr>
        <p:spPr>
          <a:xfrm rot="20781425">
            <a:off x="3894327" y="2890391"/>
            <a:ext cx="402411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MAGIC BOX OF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MACHINE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LEARNING!</a:t>
            </a:r>
            <a:endParaRPr lang="en-US" sz="4000" i="1" dirty="0">
              <a:solidFill>
                <a:schemeClr val="bg1"/>
              </a:solidFill>
              <a:latin typeface="Futura Medium" panose="020B0602020204020303" pitchFamily="34" charset="-79"/>
              <a:ea typeface="HELVETICA NEUE CONDENSED BLACK" panose="02000503000000020004" pitchFamily="2" charset="0"/>
              <a:cs typeface="Futura Medium" panose="020B0602020204020303" pitchFamily="34" charset="-79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1867AC1-4355-6AFA-FE64-2346A2D59471}"/>
              </a:ext>
            </a:extLst>
          </p:cNvPr>
          <p:cNvGrpSpPr/>
          <p:nvPr/>
        </p:nvGrpSpPr>
        <p:grpSpPr>
          <a:xfrm>
            <a:off x="1677600" y="3865320"/>
            <a:ext cx="1587600" cy="793440"/>
            <a:chOff x="1677600" y="3865320"/>
            <a:chExt cx="1587600" cy="793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D8100327-7700-CA9C-B8FA-4910A5D2804E}"/>
                    </a:ext>
                  </a:extLst>
                </p14:cNvPr>
                <p14:cNvContentPartPr/>
                <p14:nvPr/>
              </p14:nvContentPartPr>
              <p14:xfrm>
                <a:off x="2843280" y="4157640"/>
                <a:ext cx="421920" cy="50112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D8100327-7700-CA9C-B8FA-4910A5D2804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0280" y="4094640"/>
                  <a:ext cx="547560" cy="62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13191457-E428-DB55-8EF4-486EF3516FB5}"/>
                    </a:ext>
                  </a:extLst>
                </p14:cNvPr>
                <p14:cNvContentPartPr/>
                <p14:nvPr/>
              </p14:nvContentPartPr>
              <p14:xfrm>
                <a:off x="1677600" y="3865320"/>
                <a:ext cx="1531440" cy="65772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13191457-E428-DB55-8EF4-486EF3516FB5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4960" y="3802680"/>
                  <a:ext cx="1657080" cy="7833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71A6B11-4485-CA8F-23AA-8A0108116071}"/>
              </a:ext>
            </a:extLst>
          </p:cNvPr>
          <p:cNvGrpSpPr/>
          <p:nvPr/>
        </p:nvGrpSpPr>
        <p:grpSpPr>
          <a:xfrm>
            <a:off x="8688600" y="2703600"/>
            <a:ext cx="1810440" cy="861120"/>
            <a:chOff x="8688600" y="2703600"/>
            <a:chExt cx="1810440" cy="861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04C7EB26-0203-7FE6-8380-E00882E44201}"/>
                    </a:ext>
                  </a:extLst>
                </p14:cNvPr>
                <p14:cNvContentPartPr/>
                <p14:nvPr/>
              </p14:nvContentPartPr>
              <p14:xfrm>
                <a:off x="8688600" y="2703600"/>
                <a:ext cx="1542600" cy="807120"/>
              </p14:xfrm>
            </p:contentPart>
          </mc:Choice>
          <mc:Fallback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04C7EB26-0203-7FE6-8380-E00882E4420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625960" y="2640960"/>
                  <a:ext cx="1668240" cy="93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4103F565-EC3F-70D0-7859-C0B7F9FFBB26}"/>
                    </a:ext>
                  </a:extLst>
                </p14:cNvPr>
                <p14:cNvContentPartPr/>
                <p14:nvPr/>
              </p14:nvContentPartPr>
              <p14:xfrm>
                <a:off x="9924480" y="3230640"/>
                <a:ext cx="574560" cy="334080"/>
              </p14:xfrm>
            </p:contentPart>
          </mc:Choice>
          <mc:Fallback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4103F565-EC3F-70D0-7859-C0B7F9FFBB2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861840" y="3168000"/>
                  <a:ext cx="700200" cy="4597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349158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1A8E66-7B21-9009-EBD3-9423767C6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719" y="1397357"/>
            <a:ext cx="9534562" cy="546064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6BE36E6-61D5-27B6-8201-054E1799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Investigate.ai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934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5225609-9098-1E95-955C-83193177B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a </a:t>
            </a:r>
            <a:r>
              <a:rPr lang="en-US" u="sng" dirty="0"/>
              <a:t>journalist</a:t>
            </a:r>
            <a:r>
              <a:rPr lang="en-US" dirty="0"/>
              <a:t>, not a statistician or data scientist</a:t>
            </a:r>
          </a:p>
        </p:txBody>
      </p:sp>
    </p:spTree>
    <p:extLst>
      <p:ext uri="{BB962C8B-B14F-4D97-AF65-F5344CB8AC3E}">
        <p14:creationId xmlns:p14="http://schemas.microsoft.com/office/powerpoint/2010/main" val="2048893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34024B9-E9DE-DB6E-1D4B-D99D65449DD3}"/>
                  </a:ext>
                </a:extLst>
              </p14:cNvPr>
              <p14:cNvContentPartPr/>
              <p14:nvPr/>
            </p14:nvContentPartPr>
            <p14:xfrm>
              <a:off x="6173569" y="3038763"/>
              <a:ext cx="1722600" cy="139788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34024B9-E9DE-DB6E-1D4B-D99D65449DD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10569" y="2976123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634BEF6-6EB2-1A8F-90CB-5C7076686C3A}"/>
                  </a:ext>
                </a:extLst>
              </p14:cNvPr>
              <p14:cNvContentPartPr/>
              <p14:nvPr/>
            </p14:nvContentPartPr>
            <p14:xfrm>
              <a:off x="6768649" y="3338643"/>
              <a:ext cx="491760" cy="4388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634BEF6-6EB2-1A8F-90CB-5C7076686C3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06009" y="3276003"/>
                <a:ext cx="617400" cy="56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78517C5-CF0B-A90A-24F8-4B318B432618}"/>
                  </a:ext>
                </a:extLst>
              </p14:cNvPr>
              <p14:cNvContentPartPr/>
              <p14:nvPr/>
            </p14:nvContentPartPr>
            <p14:xfrm>
              <a:off x="741216" y="631072"/>
              <a:ext cx="1020624" cy="1600208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78517C5-CF0B-A90A-24F8-4B318B43261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568072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37928581-821E-6954-4A0A-B546B95E2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495860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F80D526-DA0A-AB6B-1C34-7F8315AA0C8C}"/>
                  </a:ext>
                </a:extLst>
              </p14:cNvPr>
              <p14:cNvContentPartPr/>
              <p14:nvPr/>
            </p14:nvContentPartPr>
            <p14:xfrm>
              <a:off x="2629363" y="666809"/>
              <a:ext cx="1020624" cy="1600208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F80D526-DA0A-AB6B-1C34-7F8315AA0C8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66362" y="603809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2">
            <a:extLst>
              <a:ext uri="{FF2B5EF4-FFF2-40B4-BE49-F238E27FC236}">
                <a16:creationId xmlns:a16="http://schemas.microsoft.com/office/drawing/2014/main" id="{31BEF89A-6628-DFAF-5E4E-599E8674E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267" y="531597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4B3BFD4-4476-84E5-F957-E80911846CC7}"/>
                  </a:ext>
                </a:extLst>
              </p14:cNvPr>
              <p14:cNvContentPartPr/>
              <p14:nvPr/>
            </p14:nvContentPartPr>
            <p14:xfrm>
              <a:off x="4517511" y="651158"/>
              <a:ext cx="1020624" cy="1600208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4B3BFD4-4476-84E5-F957-E80911846CC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54510" y="588158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2">
            <a:extLst>
              <a:ext uri="{FF2B5EF4-FFF2-40B4-BE49-F238E27FC236}">
                <a16:creationId xmlns:a16="http://schemas.microsoft.com/office/drawing/2014/main" id="{C022B2DF-9FAB-CD17-378D-B50F83FEC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415" y="515946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FD790847-A54C-FA86-1967-3EFB38492DF0}"/>
                  </a:ext>
                </a:extLst>
              </p14:cNvPr>
              <p14:cNvContentPartPr/>
              <p14:nvPr/>
            </p14:nvContentPartPr>
            <p14:xfrm>
              <a:off x="741216" y="2836435"/>
              <a:ext cx="1020624" cy="1600208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FD790847-A54C-FA86-1967-3EFB38492D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2773435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2">
            <a:extLst>
              <a:ext uri="{FF2B5EF4-FFF2-40B4-BE49-F238E27FC236}">
                <a16:creationId xmlns:a16="http://schemas.microsoft.com/office/drawing/2014/main" id="{B44E97C3-53D8-0BB7-7A34-6EB05189D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2701223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D1A108B-AF2F-D3C4-F87C-CFD0D0085AA0}"/>
                  </a:ext>
                </a:extLst>
              </p14:cNvPr>
              <p14:cNvContentPartPr/>
              <p14:nvPr/>
            </p14:nvContentPartPr>
            <p14:xfrm>
              <a:off x="2629363" y="2836435"/>
              <a:ext cx="1020624" cy="1600208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D1A108B-AF2F-D3C4-F87C-CFD0D0085AA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66362" y="2773435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Picture 2">
            <a:extLst>
              <a:ext uri="{FF2B5EF4-FFF2-40B4-BE49-F238E27FC236}">
                <a16:creationId xmlns:a16="http://schemas.microsoft.com/office/drawing/2014/main" id="{59D40EB1-E5B7-8A2F-64A9-7767951B2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267" y="2701223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D80DE78-DE79-908C-238A-9EF3EC21C750}"/>
                  </a:ext>
                </a:extLst>
              </p14:cNvPr>
              <p14:cNvContentPartPr/>
              <p14:nvPr/>
            </p14:nvContentPartPr>
            <p14:xfrm>
              <a:off x="4517511" y="2856521"/>
              <a:ext cx="1020624" cy="1600208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D80DE78-DE79-908C-238A-9EF3EC21C75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54510" y="2793521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Picture 2">
            <a:extLst>
              <a:ext uri="{FF2B5EF4-FFF2-40B4-BE49-F238E27FC236}">
                <a16:creationId xmlns:a16="http://schemas.microsoft.com/office/drawing/2014/main" id="{9B67FF75-DD97-10FE-4631-6522819C5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415" y="2721309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5606FFE-E2F8-5863-1E3C-F970CC3A63C4}"/>
                  </a:ext>
                </a:extLst>
              </p14:cNvPr>
              <p14:cNvContentPartPr/>
              <p14:nvPr/>
            </p14:nvContentPartPr>
            <p14:xfrm>
              <a:off x="741216" y="4802106"/>
              <a:ext cx="1020624" cy="1600208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5606FFE-E2F8-5863-1E3C-F970CC3A63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4739106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2">
            <a:extLst>
              <a:ext uri="{FF2B5EF4-FFF2-40B4-BE49-F238E27FC236}">
                <a16:creationId xmlns:a16="http://schemas.microsoft.com/office/drawing/2014/main" id="{3829FC28-85E4-7D25-0C79-29E5D82E4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4666894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D4AEFA1-FBF1-A91F-E2EA-419BACE57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2602" y="3035281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A91B38D6-9972-1784-010D-4514DADF1EB3}"/>
                  </a:ext>
                </a:extLst>
              </p14:cNvPr>
              <p14:cNvContentPartPr/>
              <p14:nvPr/>
            </p14:nvContentPartPr>
            <p14:xfrm>
              <a:off x="2090942" y="4954540"/>
              <a:ext cx="1722600" cy="13978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A91B38D6-9972-1784-010D-4514DADF1EB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7942" y="4891900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EA3A103-9C3C-2C8C-B0DE-6859EC1E2547}"/>
                  </a:ext>
                </a:extLst>
              </p14:cNvPr>
              <p14:cNvContentPartPr/>
              <p14:nvPr/>
            </p14:nvContentPartPr>
            <p14:xfrm>
              <a:off x="2686022" y="5254420"/>
              <a:ext cx="491760" cy="4388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EA3A103-9C3C-2C8C-B0DE-6859EC1E254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3382" y="5191780"/>
                <a:ext cx="617400" cy="56448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922635D5-A191-7041-44D9-2D310AB99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975" y="4951058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2E73432E-2169-8907-C067-F46468B4F6F2}"/>
                  </a:ext>
                </a:extLst>
              </p14:cNvPr>
              <p14:cNvContentPartPr/>
              <p14:nvPr/>
            </p14:nvContentPartPr>
            <p14:xfrm>
              <a:off x="4094044" y="4907168"/>
              <a:ext cx="1722600" cy="139788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2E73432E-2169-8907-C067-F46468B4F6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31044" y="4844528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7212F718-25CE-3F30-4561-5C1985A097C2}"/>
                  </a:ext>
                </a:extLst>
              </p14:cNvPr>
              <p14:cNvContentPartPr/>
              <p14:nvPr/>
            </p14:nvContentPartPr>
            <p14:xfrm>
              <a:off x="4689124" y="5207048"/>
              <a:ext cx="491760" cy="4388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7212F718-25CE-3F30-4561-5C1985A097C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6484" y="5144408"/>
                <a:ext cx="617400" cy="564480"/>
              </a:xfrm>
              <a:prstGeom prst="rect">
                <a:avLst/>
              </a:prstGeom>
            </p:spPr>
          </p:pic>
        </mc:Fallback>
      </mc:AlternateContent>
      <p:pic>
        <p:nvPicPr>
          <p:cNvPr id="26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F3365E8B-6FE6-DBCE-776A-7C363A6F5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077" y="4903686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41CD739-B5F2-E1AE-8550-CCF90E918649}"/>
              </a:ext>
            </a:extLst>
          </p:cNvPr>
          <p:cNvSpPr txBox="1"/>
          <p:nvPr/>
        </p:nvSpPr>
        <p:spPr>
          <a:xfrm>
            <a:off x="9513837" y="692511"/>
            <a:ext cx="16081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071D81-A4E6-D4C7-C058-AAABA91DDB2C}"/>
              </a:ext>
            </a:extLst>
          </p:cNvPr>
          <p:cNvSpPr txBox="1"/>
          <p:nvPr/>
        </p:nvSpPr>
        <p:spPr>
          <a:xfrm>
            <a:off x="9214619" y="2721309"/>
            <a:ext cx="220656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30B416-BA9B-B113-3C62-C010204E6797}"/>
              </a:ext>
            </a:extLst>
          </p:cNvPr>
          <p:cNvSpPr txBox="1"/>
          <p:nvPr/>
        </p:nvSpPr>
        <p:spPr>
          <a:xfrm>
            <a:off x="9213465" y="4843459"/>
            <a:ext cx="220887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25752A1-895D-C081-10C6-F90430F58E54}"/>
              </a:ext>
            </a:extLst>
          </p:cNvPr>
          <p:cNvSpPr txBox="1"/>
          <p:nvPr/>
        </p:nvSpPr>
        <p:spPr>
          <a:xfrm>
            <a:off x="8111319" y="1151442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ED8E775-4101-BD90-1F57-5FF259A693C3}"/>
              </a:ext>
            </a:extLst>
          </p:cNvPr>
          <p:cNvSpPr txBox="1"/>
          <p:nvPr/>
        </p:nvSpPr>
        <p:spPr>
          <a:xfrm>
            <a:off x="8111319" y="3300981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83E012-0CA5-D2EA-403B-B07421705C88}"/>
              </a:ext>
            </a:extLst>
          </p:cNvPr>
          <p:cNvSpPr txBox="1"/>
          <p:nvPr/>
        </p:nvSpPr>
        <p:spPr>
          <a:xfrm>
            <a:off x="8111319" y="5338009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</p:spTree>
    <p:extLst>
      <p:ext uri="{BB962C8B-B14F-4D97-AF65-F5344CB8AC3E}">
        <p14:creationId xmlns:p14="http://schemas.microsoft.com/office/powerpoint/2010/main" val="137005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394D5-BDA3-3CE4-85EC-48AE30AEB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“Training” a “model”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31F6D82-3913-1F59-9271-90228BFDA991}"/>
                  </a:ext>
                </a:extLst>
              </p14:cNvPr>
              <p14:cNvContentPartPr/>
              <p14:nvPr/>
            </p14:nvContentPartPr>
            <p14:xfrm>
              <a:off x="4069101" y="1907020"/>
              <a:ext cx="613319" cy="1043147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31F6D82-3913-1F59-9271-90228BFDA99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6113" y="184402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2">
            <a:extLst>
              <a:ext uri="{FF2B5EF4-FFF2-40B4-BE49-F238E27FC236}">
                <a16:creationId xmlns:a16="http://schemas.microsoft.com/office/drawing/2014/main" id="{558C54AF-4968-987A-6CD3-BEFB627D4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192" y="184428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B2FC6289-661F-D062-13C0-C07CC6ED58FD}"/>
                  </a:ext>
                </a:extLst>
              </p14:cNvPr>
              <p14:cNvContentPartPr/>
              <p14:nvPr/>
            </p14:nvContentPartPr>
            <p14:xfrm>
              <a:off x="524366" y="1947498"/>
              <a:ext cx="1253677" cy="103523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B2FC6289-661F-D062-13C0-C07CC6ED58F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1376" y="18845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2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D1A0A40-91BA-1CFD-C477-A8B6ED5CE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69" y="19354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23C4C5E1-1BCD-F40A-9F98-75DC0E409439}"/>
                  </a:ext>
                </a:extLst>
              </p14:cNvPr>
              <p14:cNvContentPartPr/>
              <p14:nvPr/>
            </p14:nvContentPartPr>
            <p14:xfrm>
              <a:off x="524366" y="3361198"/>
              <a:ext cx="1253677" cy="103523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23C4C5E1-1BCD-F40A-9F98-75DC0E40943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1376" y="32982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3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81ADF898-20BE-839A-19A9-24226C1DD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69" y="33491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EDA7C839-DF2E-710E-C498-153ED0403ACA}"/>
                  </a:ext>
                </a:extLst>
              </p14:cNvPr>
              <p14:cNvContentPartPr/>
              <p14:nvPr/>
            </p14:nvContentPartPr>
            <p14:xfrm>
              <a:off x="2155046" y="3361198"/>
              <a:ext cx="1253677" cy="103523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EDA7C839-DF2E-710E-C498-153ED0403A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92056" y="32982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3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6620E79-A0B2-29DB-A0FD-C0C1860E8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049" y="33491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CADF4871-FC75-B9FC-F65D-C984AB5C8576}"/>
                  </a:ext>
                </a:extLst>
              </p14:cNvPr>
              <p14:cNvContentPartPr/>
              <p14:nvPr/>
            </p14:nvContentPartPr>
            <p14:xfrm>
              <a:off x="2468901" y="1907020"/>
              <a:ext cx="613319" cy="1043147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CADF4871-FC75-B9FC-F65D-C984AB5C85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05913" y="184402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37" name="Picture 2">
            <a:extLst>
              <a:ext uri="{FF2B5EF4-FFF2-40B4-BE49-F238E27FC236}">
                <a16:creationId xmlns:a16="http://schemas.microsoft.com/office/drawing/2014/main" id="{D79B3502-8DA7-5C42-7A60-2371EF9B1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0992" y="184428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2E16AAD-81C9-54CF-1F34-13C153D5FB90}"/>
                  </a:ext>
                </a:extLst>
              </p14:cNvPr>
              <p14:cNvContentPartPr/>
              <p14:nvPr/>
            </p14:nvContentPartPr>
            <p14:xfrm>
              <a:off x="4069101" y="3286577"/>
              <a:ext cx="613319" cy="1043147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2E16AAD-81C9-54CF-1F34-13C153D5FB9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6113" y="322358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39" name="Picture 2">
            <a:extLst>
              <a:ext uri="{FF2B5EF4-FFF2-40B4-BE49-F238E27FC236}">
                <a16:creationId xmlns:a16="http://schemas.microsoft.com/office/drawing/2014/main" id="{97EAA084-890A-74C1-3A82-18E8E2E86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192" y="322384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9F2106AA-A88F-4170-5DD9-DA3CB4711F06}"/>
                  </a:ext>
                </a:extLst>
              </p14:cNvPr>
              <p14:cNvContentPartPr/>
              <p14:nvPr/>
            </p14:nvContentPartPr>
            <p14:xfrm>
              <a:off x="4057601" y="4716402"/>
              <a:ext cx="613319" cy="1043147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9F2106AA-A88F-4170-5DD9-DA3CB4711F0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94613" y="4653410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41" name="Picture 2">
            <a:extLst>
              <a:ext uri="{FF2B5EF4-FFF2-40B4-BE49-F238E27FC236}">
                <a16:creationId xmlns:a16="http://schemas.microsoft.com/office/drawing/2014/main" id="{ABD4B93F-EFDB-D0F3-50C1-C9DF8498B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692" y="4653671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6BB74B9B-8D68-5ACD-7B75-29884F06B843}"/>
                  </a:ext>
                </a:extLst>
              </p14:cNvPr>
              <p14:cNvContentPartPr/>
              <p14:nvPr/>
            </p14:nvContentPartPr>
            <p14:xfrm>
              <a:off x="2444952" y="4779133"/>
              <a:ext cx="613319" cy="1043147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6BB74B9B-8D68-5ACD-7B75-29884F06B84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81964" y="47161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43" name="Picture 2">
            <a:extLst>
              <a:ext uri="{FF2B5EF4-FFF2-40B4-BE49-F238E27FC236}">
                <a16:creationId xmlns:a16="http://schemas.microsoft.com/office/drawing/2014/main" id="{1C1A2412-D30A-1625-FCFE-2D55F4BB0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043" y="47164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E91A87BF-A616-F4D7-34B6-9918FE360373}"/>
                  </a:ext>
                </a:extLst>
              </p14:cNvPr>
              <p14:cNvContentPartPr/>
              <p14:nvPr/>
            </p14:nvContentPartPr>
            <p14:xfrm>
              <a:off x="-1099783" y="4819611"/>
              <a:ext cx="1253677" cy="103523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E91A87BF-A616-F4D7-34B6-9918FE36037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162773" y="47566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0BA62B8-9CAE-03F7-3797-52F508EBD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2780" y="48075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C54B1EC6-4E92-E563-4A8D-C176D0892B88}"/>
                  </a:ext>
                </a:extLst>
              </p14:cNvPr>
              <p14:cNvContentPartPr/>
              <p14:nvPr/>
            </p14:nvContentPartPr>
            <p14:xfrm>
              <a:off x="-1099783" y="6233311"/>
              <a:ext cx="1253677" cy="103523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C54B1EC6-4E92-E563-4A8D-C176D0892B8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162773" y="61703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4821D83D-92EA-6B42-5682-A549A9266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2780" y="62212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555E5B63-122E-89C7-9615-E970503CFDF2}"/>
                  </a:ext>
                </a:extLst>
              </p14:cNvPr>
              <p14:cNvContentPartPr/>
              <p14:nvPr/>
            </p14:nvContentPartPr>
            <p14:xfrm>
              <a:off x="530897" y="6233311"/>
              <a:ext cx="1253677" cy="103523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555E5B63-122E-89C7-9615-E970503CFDF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7907" y="61703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9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6521A17-E491-7119-D02C-F3C8AF0B0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00" y="62212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8F13407C-36C4-903C-4AB2-E70BCDD2C049}"/>
                  </a:ext>
                </a:extLst>
              </p14:cNvPr>
              <p14:cNvContentPartPr/>
              <p14:nvPr/>
            </p14:nvContentPartPr>
            <p14:xfrm>
              <a:off x="844752" y="4779133"/>
              <a:ext cx="613319" cy="1043147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8F13407C-36C4-903C-4AB2-E70BCDD2C04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1764" y="47161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1" name="Picture 2">
            <a:extLst>
              <a:ext uri="{FF2B5EF4-FFF2-40B4-BE49-F238E27FC236}">
                <a16:creationId xmlns:a16="http://schemas.microsoft.com/office/drawing/2014/main" id="{5E8CDB38-6312-7628-952C-68DD74198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843" y="47164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3D1FEA33-1738-B500-5C56-407A177DA839}"/>
                  </a:ext>
                </a:extLst>
              </p14:cNvPr>
              <p14:cNvContentPartPr/>
              <p14:nvPr/>
            </p14:nvContentPartPr>
            <p14:xfrm>
              <a:off x="2444952" y="6158690"/>
              <a:ext cx="613319" cy="1043147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3D1FEA33-1738-B500-5C56-407A177DA83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81964" y="609569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3" name="Picture 2">
            <a:extLst>
              <a:ext uri="{FF2B5EF4-FFF2-40B4-BE49-F238E27FC236}">
                <a16:creationId xmlns:a16="http://schemas.microsoft.com/office/drawing/2014/main" id="{33FFB732-D6C7-97AB-DFFC-F6959F9BA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043" y="609595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96221991-3D62-68CD-B616-83193D1527F2}"/>
                  </a:ext>
                </a:extLst>
              </p14:cNvPr>
              <p14:cNvContentPartPr/>
              <p14:nvPr/>
            </p14:nvContentPartPr>
            <p14:xfrm>
              <a:off x="4033670" y="6146227"/>
              <a:ext cx="613319" cy="1043147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96221991-3D62-68CD-B616-83193D1527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70682" y="60832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5" name="Picture 2">
            <a:extLst>
              <a:ext uri="{FF2B5EF4-FFF2-40B4-BE49-F238E27FC236}">
                <a16:creationId xmlns:a16="http://schemas.microsoft.com/office/drawing/2014/main" id="{9E51595D-4A67-0E50-8C1A-8D535AC8F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761" y="60834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18E5F99F-B492-DB57-B0B0-EDF907AC2FF9}"/>
                  </a:ext>
                </a:extLst>
              </p14:cNvPr>
              <p14:cNvContentPartPr/>
              <p14:nvPr/>
            </p14:nvContentPartPr>
            <p14:xfrm>
              <a:off x="8793501" y="4697327"/>
              <a:ext cx="613319" cy="1043147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18E5F99F-B492-DB57-B0B0-EDF907AC2FF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30513" y="46343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7" name="Picture 2">
            <a:extLst>
              <a:ext uri="{FF2B5EF4-FFF2-40B4-BE49-F238E27FC236}">
                <a16:creationId xmlns:a16="http://schemas.microsoft.com/office/drawing/2014/main" id="{E9CD2B04-06B3-DCAD-7594-69090914D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592" y="46345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FF01C2BA-4E23-E1C2-D490-CC5D7F56F61D}"/>
                  </a:ext>
                </a:extLst>
              </p14:cNvPr>
              <p14:cNvContentPartPr/>
              <p14:nvPr/>
            </p14:nvContentPartPr>
            <p14:xfrm>
              <a:off x="5248766" y="4737805"/>
              <a:ext cx="1253677" cy="103523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FF01C2BA-4E23-E1C2-D490-CC5D7F56F61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5776" y="46748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59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03B5074E-791F-2682-3CF7-397D7A276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769" y="47257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7FA72311-6C46-EE1E-24AF-D7CC2EDA4CCA}"/>
                  </a:ext>
                </a:extLst>
              </p14:cNvPr>
              <p14:cNvContentPartPr/>
              <p14:nvPr/>
            </p14:nvContentPartPr>
            <p14:xfrm>
              <a:off x="5248766" y="6151505"/>
              <a:ext cx="1253677" cy="103523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7FA72311-6C46-EE1E-24AF-D7CC2EDA4C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5776" y="60885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61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8396122F-AA42-4181-FB9D-AA31890E8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769" y="61394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4EF2C0F9-DD15-0189-8F89-825C0F7388CE}"/>
                  </a:ext>
                </a:extLst>
              </p14:cNvPr>
              <p14:cNvContentPartPr/>
              <p14:nvPr/>
            </p14:nvContentPartPr>
            <p14:xfrm>
              <a:off x="6879446" y="6151505"/>
              <a:ext cx="1253677" cy="103523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4EF2C0F9-DD15-0189-8F89-825C0F7388C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16456" y="60885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6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99CB923-07C6-5C0D-0085-8C7C1D81F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6449" y="61394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50DF963D-97BA-61CB-73D0-34FE92888840}"/>
                  </a:ext>
                </a:extLst>
              </p14:cNvPr>
              <p14:cNvContentPartPr/>
              <p14:nvPr/>
            </p14:nvContentPartPr>
            <p14:xfrm>
              <a:off x="7193301" y="4697327"/>
              <a:ext cx="613319" cy="1043147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50DF963D-97BA-61CB-73D0-34FE9288884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30313" y="46343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5" name="Picture 2">
            <a:extLst>
              <a:ext uri="{FF2B5EF4-FFF2-40B4-BE49-F238E27FC236}">
                <a16:creationId xmlns:a16="http://schemas.microsoft.com/office/drawing/2014/main" id="{C58B9A59-BAF2-D925-0122-62D441D85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392" y="46345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7456A52E-81B6-8FF5-31D2-F6491449E99C}"/>
                  </a:ext>
                </a:extLst>
              </p14:cNvPr>
              <p14:cNvContentPartPr/>
              <p14:nvPr/>
            </p14:nvContentPartPr>
            <p14:xfrm>
              <a:off x="8793501" y="6076884"/>
              <a:ext cx="613319" cy="1043147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7456A52E-81B6-8FF5-31D2-F6491449E99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30513" y="6013892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7" name="Picture 2">
            <a:extLst>
              <a:ext uri="{FF2B5EF4-FFF2-40B4-BE49-F238E27FC236}">
                <a16:creationId xmlns:a16="http://schemas.microsoft.com/office/drawing/2014/main" id="{A3105061-78C9-1EA6-C09E-5FFD35A46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592" y="6014153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72253A1-9E21-A705-0578-C31CEB12CBFE}"/>
                  </a:ext>
                </a:extLst>
              </p14:cNvPr>
              <p14:cNvContentPartPr/>
              <p14:nvPr/>
            </p14:nvContentPartPr>
            <p14:xfrm>
              <a:off x="8806498" y="1778736"/>
              <a:ext cx="613319" cy="1043147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72253A1-9E21-A705-0578-C31CEB12CBF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43510" y="171574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71" name="Picture 2">
            <a:extLst>
              <a:ext uri="{FF2B5EF4-FFF2-40B4-BE49-F238E27FC236}">
                <a16:creationId xmlns:a16="http://schemas.microsoft.com/office/drawing/2014/main" id="{3344E9F5-1499-36E3-B3B5-63E95249F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589" y="171600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EAFE2E0C-7624-763E-292D-C137780C0092}"/>
                  </a:ext>
                </a:extLst>
              </p14:cNvPr>
              <p14:cNvContentPartPr/>
              <p14:nvPr/>
            </p14:nvContentPartPr>
            <p14:xfrm>
              <a:off x="5261763" y="1819214"/>
              <a:ext cx="1253677" cy="103523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EAFE2E0C-7624-763E-292D-C137780C009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98773" y="17562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A789B1BE-D3D3-3F96-1AD2-2C1D4090E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766" y="18071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C4C281DB-9D57-8B40-F44B-9B6BB5F30AA5}"/>
                  </a:ext>
                </a:extLst>
              </p14:cNvPr>
              <p14:cNvContentPartPr/>
              <p14:nvPr/>
            </p14:nvContentPartPr>
            <p14:xfrm>
              <a:off x="5261763" y="3232914"/>
              <a:ext cx="1253677" cy="103523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C4C281DB-9D57-8B40-F44B-9B6BB5F30AA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98773" y="31699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CA1210D-6521-0C27-B36E-641C6346D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766" y="32208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AB9F3A0F-3045-7BDD-AE00-0ED919FCA50E}"/>
                  </a:ext>
                </a:extLst>
              </p14:cNvPr>
              <p14:cNvContentPartPr/>
              <p14:nvPr/>
            </p14:nvContentPartPr>
            <p14:xfrm>
              <a:off x="6892443" y="3232914"/>
              <a:ext cx="1253677" cy="103523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AB9F3A0F-3045-7BDD-AE00-0ED919FCA50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29453" y="31699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4335605-2670-821C-4A8B-BFEC4CA7A1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9446" y="32208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8AB78640-EE6F-9556-C387-22CA074C61DE}"/>
                  </a:ext>
                </a:extLst>
              </p14:cNvPr>
              <p14:cNvContentPartPr/>
              <p14:nvPr/>
            </p14:nvContentPartPr>
            <p14:xfrm>
              <a:off x="7206298" y="1778736"/>
              <a:ext cx="613319" cy="1043147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8AB78640-EE6F-9556-C387-22CA074C61D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43310" y="171574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79" name="Picture 2">
            <a:extLst>
              <a:ext uri="{FF2B5EF4-FFF2-40B4-BE49-F238E27FC236}">
                <a16:creationId xmlns:a16="http://schemas.microsoft.com/office/drawing/2014/main" id="{91A01AB2-6D18-941B-E559-2347C81FE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8389" y="171600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92818069-59DC-C7A5-7AE0-1E24B10D18AD}"/>
                  </a:ext>
                </a:extLst>
              </p14:cNvPr>
              <p14:cNvContentPartPr/>
              <p14:nvPr/>
            </p14:nvContentPartPr>
            <p14:xfrm>
              <a:off x="8806498" y="3158293"/>
              <a:ext cx="613319" cy="1043147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92818069-59DC-C7A5-7AE0-1E24B10D18A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43510" y="309530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81" name="Picture 2">
            <a:extLst>
              <a:ext uri="{FF2B5EF4-FFF2-40B4-BE49-F238E27FC236}">
                <a16:creationId xmlns:a16="http://schemas.microsoft.com/office/drawing/2014/main" id="{FA400930-85B5-1E6E-ABD6-97DC18BA5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589" y="3074900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F70D5963-7A61-707A-C059-1FA08FDE8B5A}"/>
                  </a:ext>
                </a:extLst>
              </p14:cNvPr>
              <p14:cNvContentPartPr/>
              <p14:nvPr/>
            </p14:nvContentPartPr>
            <p14:xfrm>
              <a:off x="9799499" y="4683000"/>
              <a:ext cx="1253677" cy="103523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F70D5963-7A61-707A-C059-1FA08FDE8B5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36509" y="46200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2BA7D12F-571C-C278-486D-5283B41CB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6502" y="46709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3BA633E5-F158-B103-3864-DE5DE9E31972}"/>
                  </a:ext>
                </a:extLst>
              </p14:cNvPr>
              <p14:cNvContentPartPr/>
              <p14:nvPr/>
            </p14:nvContentPartPr>
            <p14:xfrm>
              <a:off x="9799499" y="6096700"/>
              <a:ext cx="1253677" cy="103523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3BA633E5-F158-B103-3864-DE5DE9E3197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36509" y="60337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F2D9F449-C80B-6437-CF21-0EBF61066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6502" y="60846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803FB34D-67B1-A7F8-2321-0B1529254A34}"/>
                  </a:ext>
                </a:extLst>
              </p14:cNvPr>
              <p14:cNvContentPartPr/>
              <p14:nvPr/>
            </p14:nvContentPartPr>
            <p14:xfrm>
              <a:off x="11430179" y="6096700"/>
              <a:ext cx="1253677" cy="103523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803FB34D-67B1-A7F8-2321-0B1529254A3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367189" y="60337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1B695F9-CC32-61DE-DB5A-C77E6E22A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7182" y="60846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F6215885-BC37-F979-CBE7-0F0A5B60FAC7}"/>
                  </a:ext>
                </a:extLst>
              </p14:cNvPr>
              <p14:cNvContentPartPr/>
              <p14:nvPr/>
            </p14:nvContentPartPr>
            <p14:xfrm>
              <a:off x="11744034" y="4642522"/>
              <a:ext cx="613319" cy="1043147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F6215885-BC37-F979-CBE7-0F0A5B60FAC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81046" y="4579530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89" name="Picture 2">
            <a:extLst>
              <a:ext uri="{FF2B5EF4-FFF2-40B4-BE49-F238E27FC236}">
                <a16:creationId xmlns:a16="http://schemas.microsoft.com/office/drawing/2014/main" id="{849DDD56-B94D-07EF-3DED-DF9A7A6EA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6125" y="4579791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0C43819C-B103-2536-1B08-AF2DBEE19D77}"/>
                  </a:ext>
                </a:extLst>
              </p14:cNvPr>
              <p14:cNvContentPartPr/>
              <p14:nvPr/>
            </p14:nvContentPartPr>
            <p14:xfrm>
              <a:off x="9812496" y="1764409"/>
              <a:ext cx="1253677" cy="103523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0C43819C-B103-2536-1B08-AF2DBEE19D7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49506" y="17014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1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7CB0A5C6-6AC9-4647-CDBE-18D0C32A4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9499" y="17523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51DE67B4-9891-1045-4AFA-FC1F13073590}"/>
                  </a:ext>
                </a:extLst>
              </p14:cNvPr>
              <p14:cNvContentPartPr/>
              <p14:nvPr/>
            </p14:nvContentPartPr>
            <p14:xfrm>
              <a:off x="9812496" y="3178109"/>
              <a:ext cx="1253677" cy="103523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51DE67B4-9891-1045-4AFA-FC1F1307359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49506" y="31151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6BDA9F74-5F06-BF00-01A8-87F2EE8E5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9499" y="31660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F475B1C-67B2-9682-0910-AFB09FDF3C42}"/>
                  </a:ext>
                </a:extLst>
              </p14:cNvPr>
              <p14:cNvContentPartPr/>
              <p14:nvPr/>
            </p14:nvContentPartPr>
            <p14:xfrm>
              <a:off x="11443176" y="3178109"/>
              <a:ext cx="1253677" cy="103523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F475B1C-67B2-9682-0910-AFB09FDF3C4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380186" y="31151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625686D9-9DD6-1F74-F167-1ED1EFE86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179" y="31660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816A6809-7EAB-3907-186B-67E91189463A}"/>
                  </a:ext>
                </a:extLst>
              </p14:cNvPr>
              <p14:cNvContentPartPr/>
              <p14:nvPr/>
            </p14:nvContentPartPr>
            <p14:xfrm>
              <a:off x="11757031" y="1723931"/>
              <a:ext cx="613319" cy="1043147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816A6809-7EAB-3907-186B-67E91189463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94043" y="1660939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97" name="Picture 2">
            <a:extLst>
              <a:ext uri="{FF2B5EF4-FFF2-40B4-BE49-F238E27FC236}">
                <a16:creationId xmlns:a16="http://schemas.microsoft.com/office/drawing/2014/main" id="{AF0DA339-8E40-2981-2995-6686BD6F6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9122" y="1661200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A1C3FAF9-7BC3-7690-0A0F-731DD22A6332}"/>
                  </a:ext>
                </a:extLst>
              </p14:cNvPr>
              <p14:cNvContentPartPr/>
              <p14:nvPr/>
            </p14:nvContentPartPr>
            <p14:xfrm>
              <a:off x="-417551" y="2056676"/>
              <a:ext cx="613319" cy="1043147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A1C3FAF9-7BC3-7690-0A0F-731DD22A633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80539" y="199368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99" name="Picture 2">
            <a:extLst>
              <a:ext uri="{FF2B5EF4-FFF2-40B4-BE49-F238E27FC236}">
                <a16:creationId xmlns:a16="http://schemas.microsoft.com/office/drawing/2014/main" id="{8A903DAD-1E00-E9C7-667E-2A2EB4D7A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5460" y="199394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443E5972-D0FA-CD7D-C2A1-53238FA9DA09}"/>
                  </a:ext>
                </a:extLst>
              </p14:cNvPr>
              <p14:cNvContentPartPr/>
              <p14:nvPr/>
            </p14:nvContentPartPr>
            <p14:xfrm>
              <a:off x="-417551" y="3436233"/>
              <a:ext cx="613319" cy="1043147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443E5972-D0FA-CD7D-C2A1-53238FA9DA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80539" y="33732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101" name="Picture 2">
            <a:extLst>
              <a:ext uri="{FF2B5EF4-FFF2-40B4-BE49-F238E27FC236}">
                <a16:creationId xmlns:a16="http://schemas.microsoft.com/office/drawing/2014/main" id="{49476E73-9EDF-DE19-F89D-247015EEE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5460" y="33735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ACC9809F-4D01-B38A-DD6D-0305FE241DB2}"/>
              </a:ext>
            </a:extLst>
          </p:cNvPr>
          <p:cNvSpPr txBox="1"/>
          <p:nvPr/>
        </p:nvSpPr>
        <p:spPr>
          <a:xfrm rot="20346004">
            <a:off x="1109735" y="2362010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$3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40050A0-78B0-8697-F9C1-DDDB5A8F0760}"/>
              </a:ext>
            </a:extLst>
          </p:cNvPr>
          <p:cNvSpPr txBox="1"/>
          <p:nvPr/>
        </p:nvSpPr>
        <p:spPr>
          <a:xfrm rot="20912296">
            <a:off x="2896656" y="551492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$42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F24D479-B3BF-6E95-1BF7-0735BB95D909}"/>
              </a:ext>
            </a:extLst>
          </p:cNvPr>
          <p:cNvSpPr txBox="1"/>
          <p:nvPr/>
        </p:nvSpPr>
        <p:spPr>
          <a:xfrm rot="1124643">
            <a:off x="5095368" y="247540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$17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85EDBDD9-2594-BE86-AEAD-15FC0551F27B}"/>
              </a:ext>
            </a:extLst>
          </p:cNvPr>
          <p:cNvSpPr txBox="1"/>
          <p:nvPr/>
        </p:nvSpPr>
        <p:spPr>
          <a:xfrm rot="1124643">
            <a:off x="5873885" y="4761522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$20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B1E5F6DB-71D3-DC3A-4485-0B3278C94CE2}"/>
              </a:ext>
            </a:extLst>
          </p:cNvPr>
          <p:cNvSpPr txBox="1"/>
          <p:nvPr/>
        </p:nvSpPr>
        <p:spPr>
          <a:xfrm rot="20279850">
            <a:off x="8591360" y="2281464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3C36AEF-8CA8-6C62-D192-E182222FF324}"/>
              </a:ext>
            </a:extLst>
          </p:cNvPr>
          <p:cNvSpPr txBox="1"/>
          <p:nvPr/>
        </p:nvSpPr>
        <p:spPr>
          <a:xfrm rot="19765482">
            <a:off x="8945489" y="5101878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$18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8B2BE41B-77DC-7ECF-AC29-033F314A62B2}"/>
              </a:ext>
            </a:extLst>
          </p:cNvPr>
          <p:cNvSpPr txBox="1"/>
          <p:nvPr/>
        </p:nvSpPr>
        <p:spPr>
          <a:xfrm rot="1124643">
            <a:off x="217657" y="4711069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08ACA83-6D11-3148-E299-5FABCBC488E1}"/>
              </a:ext>
            </a:extLst>
          </p:cNvPr>
          <p:cNvSpPr txBox="1"/>
          <p:nvPr/>
        </p:nvSpPr>
        <p:spPr>
          <a:xfrm rot="20727301">
            <a:off x="11224131" y="307681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1F1DCB8-E20C-8376-7ADD-4FF637143C01}"/>
              </a:ext>
            </a:extLst>
          </p:cNvPr>
          <p:cNvSpPr txBox="1"/>
          <p:nvPr/>
        </p:nvSpPr>
        <p:spPr>
          <a:xfrm rot="19765482">
            <a:off x="10588745" y="6345077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$9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E1F4AE1A-E9CE-6BDB-667D-7245DBFAC9ED}"/>
              </a:ext>
            </a:extLst>
          </p:cNvPr>
          <p:cNvSpPr txBox="1"/>
          <p:nvPr/>
        </p:nvSpPr>
        <p:spPr>
          <a:xfrm rot="903382">
            <a:off x="10950440" y="1068494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2CA01BC-98A2-8313-B0D6-1AA576163F7E}"/>
              </a:ext>
            </a:extLst>
          </p:cNvPr>
          <p:cNvSpPr txBox="1"/>
          <p:nvPr/>
        </p:nvSpPr>
        <p:spPr>
          <a:xfrm rot="20727301">
            <a:off x="-839165" y="124471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$14</a:t>
            </a:r>
          </a:p>
        </p:txBody>
      </p:sp>
    </p:spTree>
    <p:extLst>
      <p:ext uri="{BB962C8B-B14F-4D97-AF65-F5344CB8AC3E}">
        <p14:creationId xmlns:p14="http://schemas.microsoft.com/office/powerpoint/2010/main" val="4278593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446</Words>
  <Application>Microsoft Macintosh PowerPoint</Application>
  <PresentationFormat>Widescreen</PresentationFormat>
  <Paragraphs>112</Paragraphs>
  <Slides>26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Futura Condensed Medium</vt:lpstr>
      <vt:lpstr>Futura Medium</vt:lpstr>
      <vt:lpstr>Helvetica Neue Condensed</vt:lpstr>
      <vt:lpstr>Helvetica Neue Condensed</vt:lpstr>
      <vt:lpstr>Helvetica Neue Light</vt:lpstr>
      <vt:lpstr>Office Theme</vt:lpstr>
      <vt:lpstr>Machine Learning for Newsrooms</vt:lpstr>
      <vt:lpstr>Machine learning: what and why?</vt:lpstr>
      <vt:lpstr>What is M.L.?</vt:lpstr>
      <vt:lpstr>Two use cases</vt:lpstr>
      <vt:lpstr>How M.L. works</vt:lpstr>
      <vt:lpstr>Investigate.ai</vt:lpstr>
      <vt:lpstr>Be a journalist, not a statistician or data scientist</vt:lpstr>
      <vt:lpstr>PowerPoint Presentation</vt:lpstr>
      <vt:lpstr>“Training” a “model”</vt:lpstr>
      <vt:lpstr>What is a “model”?</vt:lpstr>
      <vt:lpstr>It’s not the tool, it’s how you use it.</vt:lpstr>
      <vt:lpstr>DALL-E, midjourney</vt:lpstr>
      <vt:lpstr>sklearn, tensorflow</vt:lpstr>
      <vt:lpstr>Refinery, VERTEX AI, etc…</vt:lpstr>
      <vt:lpstr>Caution: The machine only reproduces what it’s seen.</vt:lpstr>
      <vt:lpstr>resume screener</vt:lpstr>
      <vt:lpstr>“Bias laundering”</vt:lpstr>
      <vt:lpstr>Is your data complete?</vt:lpstr>
      <vt:lpstr>Where’s your data from?</vt:lpstr>
      <vt:lpstr>“Testing” your model</vt:lpstr>
      <vt:lpstr>“Testing” your model</vt:lpstr>
      <vt:lpstr>Let’s produce some stories!</vt:lpstr>
      <vt:lpstr>Finding unusual data</vt:lpstr>
      <vt:lpstr>Finding bias</vt:lpstr>
      <vt:lpstr>Automating workflows</vt:lpstr>
      <vt:lpstr>Machine Learning for Newsrooms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for Newsrooms</dc:title>
  <dc:creator>Jonathan Soma</dc:creator>
  <cp:lastModifiedBy>Jonathan Soma</cp:lastModifiedBy>
  <cp:revision>25</cp:revision>
  <cp:lastPrinted>2022-07-30T00:50:12Z</cp:lastPrinted>
  <dcterms:created xsi:type="dcterms:W3CDTF">2022-07-29T17:14:06Z</dcterms:created>
  <dcterms:modified xsi:type="dcterms:W3CDTF">2022-07-30T01:30:57Z</dcterms:modified>
</cp:coreProperties>
</file>

<file path=docProps/thumbnail.jpeg>
</file>